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Heebo"/>
      <p:regular r:id="rId15"/>
      <p:bold r:id="rId16"/>
    </p:embeddedFont>
    <p:embeddedFont>
      <p:font typeface="Arial Black"/>
      <p:regular r:id="rId17"/>
    </p:embeddedFont>
    <p:embeddedFont>
      <p:font typeface="Crimson Pro SemiBold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rimsonProSemiBold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CrimsonProSemiBold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Heebo-regular.fntdata"/><Relationship Id="rId14" Type="http://schemas.openxmlformats.org/officeDocument/2006/relationships/slide" Target="slides/slide10.xml"/><Relationship Id="rId17" Type="http://schemas.openxmlformats.org/officeDocument/2006/relationships/font" Target="fonts/ArialBlack-regular.fntdata"/><Relationship Id="rId16" Type="http://schemas.openxmlformats.org/officeDocument/2006/relationships/font" Target="fonts/Heebo-bold.fntdata"/><Relationship Id="rId5" Type="http://schemas.openxmlformats.org/officeDocument/2006/relationships/slide" Target="slides/slide1.xml"/><Relationship Id="rId19" Type="http://schemas.openxmlformats.org/officeDocument/2006/relationships/font" Target="fonts/CrimsonProSemiBold-bold.fntdata"/><Relationship Id="rId6" Type="http://schemas.openxmlformats.org/officeDocument/2006/relationships/slide" Target="slides/slide2.xml"/><Relationship Id="rId18" Type="http://schemas.openxmlformats.org/officeDocument/2006/relationships/font" Target="fonts/CrimsonProSemiBold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:notes"/>
          <p:cNvSpPr/>
          <p:nvPr>
            <p:ph idx="2" type="sldImg"/>
          </p:nvPr>
        </p:nvSpPr>
        <p:spPr>
          <a:xfrm>
            <a:off x="685800" y="1143000"/>
            <a:ext cx="5484960" cy="30848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" name="Google Shape;71;p1:notes"/>
          <p:cNvSpPr txBox="1"/>
          <p:nvPr>
            <p:ph idx="1"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:notes"/>
          <p:cNvSpPr txBox="1"/>
          <p:nvPr>
            <p:ph idx="12" type="sldNum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0:notes"/>
          <p:cNvSpPr/>
          <p:nvPr>
            <p:ph idx="2" type="sldImg"/>
          </p:nvPr>
        </p:nvSpPr>
        <p:spPr>
          <a:xfrm>
            <a:off x="685800" y="1143000"/>
            <a:ext cx="5484960" cy="30848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0" name="Google Shape;260;p10:notes"/>
          <p:cNvSpPr txBox="1"/>
          <p:nvPr>
            <p:ph idx="1"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0:notes"/>
          <p:cNvSpPr txBox="1"/>
          <p:nvPr>
            <p:ph idx="12" type="sldNum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:notes"/>
          <p:cNvSpPr/>
          <p:nvPr>
            <p:ph idx="2" type="sldImg"/>
          </p:nvPr>
        </p:nvSpPr>
        <p:spPr>
          <a:xfrm>
            <a:off x="685800" y="1143000"/>
            <a:ext cx="5484960" cy="30848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" name="Google Shape;80;p2:notes"/>
          <p:cNvSpPr txBox="1"/>
          <p:nvPr>
            <p:ph idx="1"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:notes"/>
          <p:cNvSpPr txBox="1"/>
          <p:nvPr>
            <p:ph idx="12" type="sldNum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/>
          <p:cNvSpPr/>
          <p:nvPr>
            <p:ph idx="2" type="sldImg"/>
          </p:nvPr>
        </p:nvSpPr>
        <p:spPr>
          <a:xfrm>
            <a:off x="685800" y="1143000"/>
            <a:ext cx="5484960" cy="30848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" name="Google Shape;89;p3:notes"/>
          <p:cNvSpPr txBox="1"/>
          <p:nvPr>
            <p:ph idx="1"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3:notes"/>
          <p:cNvSpPr txBox="1"/>
          <p:nvPr>
            <p:ph idx="12" type="sldNum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/>
          <p:nvPr>
            <p:ph idx="2" type="sldImg"/>
          </p:nvPr>
        </p:nvSpPr>
        <p:spPr>
          <a:xfrm>
            <a:off x="685800" y="1143000"/>
            <a:ext cx="5484960" cy="30848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1" name="Google Shape;111;p4:notes"/>
          <p:cNvSpPr txBox="1"/>
          <p:nvPr>
            <p:ph idx="1"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4:notes"/>
          <p:cNvSpPr txBox="1"/>
          <p:nvPr>
            <p:ph idx="12" type="sldNum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/>
          <p:nvPr>
            <p:ph idx="2" type="sldImg"/>
          </p:nvPr>
        </p:nvSpPr>
        <p:spPr>
          <a:xfrm>
            <a:off x="685800" y="1143000"/>
            <a:ext cx="5484960" cy="30848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" name="Google Shape;126;p5:notes"/>
          <p:cNvSpPr txBox="1"/>
          <p:nvPr>
            <p:ph idx="1"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5:notes"/>
          <p:cNvSpPr txBox="1"/>
          <p:nvPr>
            <p:ph idx="12" type="sldNum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:notes"/>
          <p:cNvSpPr/>
          <p:nvPr>
            <p:ph idx="2" type="sldImg"/>
          </p:nvPr>
        </p:nvSpPr>
        <p:spPr>
          <a:xfrm>
            <a:off x="685800" y="1143000"/>
            <a:ext cx="5484960" cy="30848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3" name="Google Shape;163;p6:notes"/>
          <p:cNvSpPr txBox="1"/>
          <p:nvPr>
            <p:ph idx="1"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6:notes"/>
          <p:cNvSpPr txBox="1"/>
          <p:nvPr>
            <p:ph idx="12" type="sldNum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:notes"/>
          <p:cNvSpPr/>
          <p:nvPr>
            <p:ph idx="2" type="sldImg"/>
          </p:nvPr>
        </p:nvSpPr>
        <p:spPr>
          <a:xfrm>
            <a:off x="685800" y="1143000"/>
            <a:ext cx="5484960" cy="30848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9" name="Google Shape;189;p7:notes"/>
          <p:cNvSpPr txBox="1"/>
          <p:nvPr>
            <p:ph idx="1"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7:notes"/>
          <p:cNvSpPr txBox="1"/>
          <p:nvPr>
            <p:ph idx="12" type="sldNum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8:notes"/>
          <p:cNvSpPr/>
          <p:nvPr>
            <p:ph idx="2" type="sldImg"/>
          </p:nvPr>
        </p:nvSpPr>
        <p:spPr>
          <a:xfrm>
            <a:off x="685800" y="1143000"/>
            <a:ext cx="5484960" cy="30848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0" name="Google Shape;220;p8:notes"/>
          <p:cNvSpPr txBox="1"/>
          <p:nvPr>
            <p:ph idx="1"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8:notes"/>
          <p:cNvSpPr txBox="1"/>
          <p:nvPr>
            <p:ph idx="12" type="sldNum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:notes"/>
          <p:cNvSpPr/>
          <p:nvPr>
            <p:ph idx="2" type="sldImg"/>
          </p:nvPr>
        </p:nvSpPr>
        <p:spPr>
          <a:xfrm>
            <a:off x="685800" y="1143000"/>
            <a:ext cx="5484960" cy="30848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3" name="Google Shape;243;p9:notes"/>
          <p:cNvSpPr txBox="1"/>
          <p:nvPr>
            <p:ph idx="1"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9:notes"/>
          <p:cNvSpPr txBox="1"/>
          <p:nvPr>
            <p:ph idx="12" type="sldNum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 type="blank">
  <p:cSld name="BLANK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5" name="Google Shape;15;p2"/>
          <p:cNvSpPr txBox="1"/>
          <p:nvPr>
            <p:ph idx="1" type="body"/>
          </p:nvPr>
        </p:nvSpPr>
        <p:spPr>
          <a:xfrm>
            <a:off x="731520" y="1925640"/>
            <a:ext cx="13165920" cy="4771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1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67" name="Google Shape;67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rgbClr val="FFFFFF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9" name="Google Shape;19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731520" y="1925640"/>
            <a:ext cx="13165920" cy="4771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4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5" name="Google Shape;25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/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731520" y="1925640"/>
            <a:ext cx="13165920" cy="4771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5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1" name="Google Shape;31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 txBox="1"/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731520" y="1925640"/>
            <a:ext cx="13165920" cy="4771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6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7" name="Google Shape;37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 txBox="1"/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731520" y="1925640"/>
            <a:ext cx="13165920" cy="4771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7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3" name="Google Shape;4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/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5" name="Google Shape;45;p7"/>
          <p:cNvSpPr txBox="1"/>
          <p:nvPr>
            <p:ph idx="1" type="body"/>
          </p:nvPr>
        </p:nvSpPr>
        <p:spPr>
          <a:xfrm>
            <a:off x="731520" y="1925640"/>
            <a:ext cx="13165920" cy="4771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8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9" name="Google Shape;49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8"/>
          <p:cNvSpPr txBox="1"/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1" name="Google Shape;51;p8"/>
          <p:cNvSpPr txBox="1"/>
          <p:nvPr>
            <p:ph idx="1" type="body"/>
          </p:nvPr>
        </p:nvSpPr>
        <p:spPr>
          <a:xfrm>
            <a:off x="731520" y="1925640"/>
            <a:ext cx="13165920" cy="4771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9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5" name="Google Shape;55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 txBox="1"/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7" name="Google Shape;57;p9"/>
          <p:cNvSpPr txBox="1"/>
          <p:nvPr>
            <p:ph idx="1" type="body"/>
          </p:nvPr>
        </p:nvSpPr>
        <p:spPr>
          <a:xfrm>
            <a:off x="731520" y="1925640"/>
            <a:ext cx="13165920" cy="4771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61" name="Google Shape;61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0"/>
          <p:cNvSpPr txBox="1"/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3" name="Google Shape;63;p10"/>
          <p:cNvSpPr txBox="1"/>
          <p:nvPr>
            <p:ph idx="1" type="body"/>
          </p:nvPr>
        </p:nvSpPr>
        <p:spPr>
          <a:xfrm>
            <a:off x="731520" y="1925640"/>
            <a:ext cx="13165920" cy="4771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hyperlink" Target="mailto:cmiyke@gmail.com" TargetMode="External"/><Relationship Id="rId5" Type="http://schemas.openxmlformats.org/officeDocument/2006/relationships/hyperlink" Target="mailto:leonardomiranda.tic@gmail.com" TargetMode="External"/><Relationship Id="rId6" Type="http://schemas.openxmlformats.org/officeDocument/2006/relationships/hyperlink" Target="mailto:marisademoraes@gmail.com" TargetMode="External"/><Relationship Id="rId7" Type="http://schemas.openxmlformats.org/officeDocument/2006/relationships/hyperlink" Target="mailto:rmaeshiro@gmail.com" TargetMode="External"/><Relationship Id="rId8" Type="http://schemas.openxmlformats.org/officeDocument/2006/relationships/hyperlink" Target="mailto:thiagomedcosta@gmai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seu-usuario/plataforma-inteligencia-competitiva-varejo" TargetMode="External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15.jp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18.png"/><Relationship Id="rId8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4" name="Google Shape;7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4960" cy="822816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/>
          <p:nvPr/>
        </p:nvSpPr>
        <p:spPr>
          <a:xfrm>
            <a:off x="793800" y="1166040"/>
            <a:ext cx="6405120" cy="2432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152D47"/>
                </a:solidFill>
                <a:latin typeface="Arial"/>
                <a:ea typeface="Arial"/>
                <a:cs typeface="Arial"/>
                <a:sym typeface="Arial"/>
              </a:rPr>
              <a:t>Projeto: </a:t>
            </a:r>
            <a:r>
              <a:rPr b="1" i="0" lang="en-US" sz="3200" u="none" cap="none" strike="noStrike">
                <a:solidFill>
                  <a:srgbClr val="152D47"/>
                </a:solidFill>
                <a:latin typeface="Arial Black"/>
                <a:ea typeface="Arial Black"/>
                <a:cs typeface="Arial Black"/>
                <a:sym typeface="Arial Black"/>
              </a:rPr>
              <a:t>PI_VAREJO</a:t>
            </a:r>
            <a:br>
              <a:rPr b="0" i="0" lang="en-US" sz="3200" u="none" cap="none" strike="noStrike"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3200" u="none" cap="none" strike="noStrike">
                <a:solidFill>
                  <a:srgbClr val="152D47"/>
                </a:solidFill>
                <a:latin typeface="Arial"/>
                <a:ea typeface="Arial"/>
                <a:cs typeface="Arial"/>
                <a:sym typeface="Arial"/>
              </a:rPr>
              <a:t>Plataforma de Inteligência Competitiva para o Varejo Supermercadista 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3"/>
          <p:cNvSpPr/>
          <p:nvPr/>
        </p:nvSpPr>
        <p:spPr>
          <a:xfrm>
            <a:off x="723960" y="3240000"/>
            <a:ext cx="7554960" cy="724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899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5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“Transformando dados fiscais em decisões estratégicas através de agentes autônomos e análise inteligente”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3"/>
          <p:cNvSpPr/>
          <p:nvPr/>
        </p:nvSpPr>
        <p:spPr>
          <a:xfrm>
            <a:off x="793800" y="5322251"/>
            <a:ext cx="7554900" cy="19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Grupo: AGROI2A2</a:t>
            </a:r>
            <a:br>
              <a:rPr b="0" i="0" lang="en-US" sz="1800" u="none" cap="none" strike="noStrike"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1400" u="none" cap="none" strike="noStrike"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4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Cassio - </a:t>
            </a:r>
            <a:r>
              <a:rPr b="0" i="0" lang="en-US" sz="1400" u="sng" cap="none" strike="noStrike">
                <a:solidFill>
                  <a:schemeClr val="hlink"/>
                </a:solidFill>
                <a:latin typeface="Heebo"/>
                <a:ea typeface="Heebo"/>
                <a:cs typeface="Heebo"/>
                <a:sym typeface="Heebo"/>
                <a:hlinkClick r:id="rId4"/>
              </a:rPr>
              <a:t>cmiyke@gmail.com</a:t>
            </a:r>
            <a:br>
              <a:rPr b="0" i="0" lang="en-US" sz="1400" u="none" cap="none" strike="noStrike"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4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Leonardo - </a:t>
            </a:r>
            <a:r>
              <a:rPr b="0" i="0" lang="en-US" sz="1400" u="sng" cap="none" strike="noStrike">
                <a:solidFill>
                  <a:schemeClr val="hlink"/>
                </a:solidFill>
                <a:latin typeface="Heebo"/>
                <a:ea typeface="Heebo"/>
                <a:cs typeface="Heebo"/>
                <a:sym typeface="Heebo"/>
                <a:hlinkClick r:id="rId5"/>
              </a:rPr>
              <a:t>leonardomiranda.tic@gmail.com</a:t>
            </a:r>
            <a:br>
              <a:rPr b="0" i="0" lang="en-US" sz="1400" u="none" cap="none" strike="noStrike"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4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Marisa - </a:t>
            </a:r>
            <a:r>
              <a:rPr b="0" i="0" lang="en-US" sz="1400" u="sng" cap="none" strike="noStrike">
                <a:solidFill>
                  <a:schemeClr val="hlink"/>
                </a:solidFill>
                <a:latin typeface="Heebo"/>
                <a:ea typeface="Heebo"/>
                <a:cs typeface="Heebo"/>
                <a:sym typeface="Heebo"/>
                <a:hlinkClick r:id="rId6"/>
              </a:rPr>
              <a:t>marisademoraes@gmail.com</a:t>
            </a:r>
            <a:br>
              <a:rPr b="0" i="0" lang="en-US" sz="1400" u="none" cap="none" strike="noStrike"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4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Ricardo - </a:t>
            </a:r>
            <a:r>
              <a:rPr b="0" i="0" lang="en-US" sz="1400" u="sng" cap="none" strike="noStrike">
                <a:solidFill>
                  <a:schemeClr val="hlink"/>
                </a:solidFill>
                <a:latin typeface="Heebo"/>
                <a:ea typeface="Heebo"/>
                <a:cs typeface="Heebo"/>
                <a:sym typeface="Heebo"/>
                <a:hlinkClick r:id="rId7"/>
              </a:rPr>
              <a:t>rmaeshiro@gmail.com</a:t>
            </a:r>
            <a:br>
              <a:rPr b="0" i="0" lang="en-US" sz="1400" u="none" cap="none" strike="noStrike"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4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Thiago – </a:t>
            </a:r>
            <a:r>
              <a:rPr b="0" i="0" lang="en-US" sz="1400" u="sng" cap="none" strike="noStrike">
                <a:solidFill>
                  <a:schemeClr val="hlink"/>
                </a:solidFill>
                <a:latin typeface="Heebo"/>
                <a:ea typeface="Heebo"/>
                <a:cs typeface="Heebo"/>
                <a:sym typeface="Heebo"/>
                <a:hlinkClick r:id="rId8"/>
              </a:rPr>
              <a:t>thiagomedcosta@gmai.com</a:t>
            </a:r>
            <a:br>
              <a:rPr b="0" i="0" lang="en-US" sz="1400" u="none" cap="none" strike="noStrike">
                <a:latin typeface="Calibri"/>
                <a:ea typeface="Calibri"/>
                <a:cs typeface="Calibri"/>
                <a:sym typeface="Calibri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2"/>
          <p:cNvSpPr/>
          <p:nvPr/>
        </p:nvSpPr>
        <p:spPr>
          <a:xfrm>
            <a:off x="540000" y="6060600"/>
            <a:ext cx="7554960" cy="1305360"/>
          </a:xfrm>
          <a:prstGeom prst="roundRect">
            <a:avLst>
              <a:gd fmla="val 2603" name="adj"/>
            </a:avLst>
          </a:prstGeom>
          <a:solidFill>
            <a:srgbClr val="AFCBF8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2"/>
          <p:cNvSpPr/>
          <p:nvPr/>
        </p:nvSpPr>
        <p:spPr>
          <a:xfrm>
            <a:off x="793800" y="892440"/>
            <a:ext cx="566928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50" u="none" cap="none" strike="noStrike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Acesse o Projeto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2"/>
          <p:cNvSpPr/>
          <p:nvPr/>
        </p:nvSpPr>
        <p:spPr>
          <a:xfrm>
            <a:off x="793800" y="2168280"/>
            <a:ext cx="3400920" cy="423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50" u="none" cap="none" strike="noStrike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Repositório GitHub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2"/>
          <p:cNvSpPr/>
          <p:nvPr/>
        </p:nvSpPr>
        <p:spPr>
          <a:xfrm>
            <a:off x="793800" y="2820600"/>
            <a:ext cx="7602900" cy="9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Código completo, documentação técnica, notebooks executáveis e arquivos de configuração disponíveis para acesso e contribuição: </a:t>
            </a:r>
            <a:r>
              <a:rPr b="0" i="0" lang="en-US" sz="1400" u="sng" cap="none" strike="noStrike">
                <a:solidFill>
                  <a:schemeClr val="hlink"/>
                </a:solidFill>
                <a:latin typeface="Heebo"/>
                <a:ea typeface="Heebo"/>
                <a:cs typeface="Heebo"/>
                <a:sym typeface="Heebo"/>
                <a:hlinkClick r:id="rId3"/>
              </a:rPr>
              <a:t>github.com/plataforma-inteligencia-competitiva-varejo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67" name="Google Shape;26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60000" y="2196720"/>
            <a:ext cx="5542920" cy="554292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2"/>
          <p:cNvSpPr/>
          <p:nvPr/>
        </p:nvSpPr>
        <p:spPr>
          <a:xfrm>
            <a:off x="794160" y="892440"/>
            <a:ext cx="566928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50" u="none" cap="none" strike="noStrike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Acesse o Projeto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2"/>
          <p:cNvSpPr/>
          <p:nvPr/>
        </p:nvSpPr>
        <p:spPr>
          <a:xfrm>
            <a:off x="793800" y="2168280"/>
            <a:ext cx="3400920" cy="423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50" u="none" cap="none" strike="noStrike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Repositório GitHub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22"/>
          <p:cNvSpPr/>
          <p:nvPr/>
        </p:nvSpPr>
        <p:spPr>
          <a:xfrm>
            <a:off x="918000" y="5335200"/>
            <a:ext cx="3400920" cy="423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50" u="none" cap="none" strike="noStrike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Agradecimentos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2"/>
          <p:cNvSpPr/>
          <p:nvPr/>
        </p:nvSpPr>
        <p:spPr>
          <a:xfrm>
            <a:off x="540000" y="6060600"/>
            <a:ext cx="76029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3080" lvl="0" marL="343080" marR="0" rtl="0" algn="l">
              <a:lnSpc>
                <a:spcPct val="2035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400"/>
              <a:buFont typeface="Noto Sans Symbols"/>
              <a:buChar char="∙"/>
            </a:pPr>
            <a:r>
              <a:rPr b="0" i="0" lang="en-US" sz="1400" u="none" cap="none" strike="noStrike">
                <a:solidFill>
                  <a:srgbClr val="4C4C4D"/>
                </a:solidFill>
                <a:latin typeface="Arial"/>
                <a:ea typeface="Arial"/>
                <a:cs typeface="Arial"/>
                <a:sym typeface="Arial"/>
              </a:rPr>
              <a:t>Agradecimento especial à Equipe I2A2 - Instituto de Inteligência Artificial Aplicada.</a:t>
            </a:r>
            <a:br>
              <a:rPr b="0" i="0" lang="en-US" sz="1400" u="none" cap="none" strike="noStrike"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400" u="none" cap="none" strike="noStrike">
                <a:solidFill>
                  <a:srgbClr val="4C4C4D"/>
                </a:solidFill>
                <a:latin typeface="Arial"/>
                <a:ea typeface="Arial"/>
                <a:cs typeface="Arial"/>
                <a:sym typeface="Arial"/>
              </a:rPr>
              <a:t>Reconhecimento aos professores e mentores.</a:t>
            </a:r>
            <a:br>
              <a:rPr b="0" i="0" lang="en-US" sz="1400" u="none" cap="none" strike="noStrike"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4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Agradecimento a todos os colegas do curso pela colaboração e aprendizado conjunto.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/>
          <p:nvPr/>
        </p:nvSpPr>
        <p:spPr>
          <a:xfrm>
            <a:off x="721800" y="567000"/>
            <a:ext cx="6200280" cy="64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50" u="none" cap="none" strike="noStrike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O Desafio do Varejo Moderno</a:t>
            </a:r>
            <a:endParaRPr b="0" i="0" sz="4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4"/>
          <p:cNvSpPr/>
          <p:nvPr/>
        </p:nvSpPr>
        <p:spPr>
          <a:xfrm>
            <a:off x="651525" y="2337840"/>
            <a:ext cx="6340800" cy="15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O varejo supermercadista enfrenta </a:t>
            </a:r>
            <a:r>
              <a:rPr b="1" i="0" lang="en-US" sz="1600" u="none" cap="none" strike="noStrike">
                <a:solidFill>
                  <a:srgbClr val="2150FE"/>
                </a:solidFill>
                <a:latin typeface="Heebo"/>
                <a:ea typeface="Heebo"/>
                <a:cs typeface="Heebo"/>
                <a:sym typeface="Heebo"/>
              </a:rPr>
              <a:t>alta competitividade</a:t>
            </a:r>
            <a:r>
              <a:rPr b="0" i="0" lang="en-US" sz="16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 e pressão constante por margens. </a:t>
            </a:r>
            <a:br>
              <a:rPr b="0" i="0" lang="en-US" sz="1600" u="none" cap="none" strike="noStrike"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6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Decisões de preço, mix e posicionamento precisam ser rápidas e fundamentadas em dados objetivos.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4"/>
          <p:cNvSpPr/>
          <p:nvPr/>
        </p:nvSpPr>
        <p:spPr>
          <a:xfrm>
            <a:off x="651547" y="4015800"/>
            <a:ext cx="63408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A capacidade de transformar </a:t>
            </a:r>
            <a:r>
              <a:rPr b="1" i="0" lang="en-US" sz="16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dados fiscais brutos</a:t>
            </a:r>
            <a:r>
              <a:rPr b="0" i="0" lang="en-US" sz="16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 em informações estratégicas em tempo real elimina suposições e reduz riscos.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86" name="Google Shape;8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9800" y="1440000"/>
            <a:ext cx="6340680" cy="634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2" name="Google Shape;9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28960" cy="276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/>
          <p:nvPr/>
        </p:nvSpPr>
        <p:spPr>
          <a:xfrm>
            <a:off x="774360" y="3375000"/>
            <a:ext cx="5531040" cy="69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350" u="none" cap="none" strike="noStrike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Nossa Solução</a:t>
            </a:r>
            <a:endParaRPr b="0" i="0" sz="4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5"/>
          <p:cNvSpPr/>
          <p:nvPr/>
        </p:nvSpPr>
        <p:spPr>
          <a:xfrm>
            <a:off x="774360" y="4398480"/>
            <a:ext cx="4211640" cy="3220920"/>
          </a:xfrm>
          <a:prstGeom prst="roundRect">
            <a:avLst>
              <a:gd fmla="val 1030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5"/>
          <p:cNvSpPr/>
          <p:nvPr/>
        </p:nvSpPr>
        <p:spPr>
          <a:xfrm>
            <a:off x="995760" y="4619520"/>
            <a:ext cx="662400" cy="662400"/>
          </a:xfrm>
          <a:prstGeom prst="roundRect">
            <a:avLst>
              <a:gd fmla="val 13774416" name="adj"/>
            </a:avLst>
          </a:prstGeom>
          <a:solidFill>
            <a:srgbClr val="2150FE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96" name="Google Shape;9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8280" y="4802040"/>
            <a:ext cx="297360" cy="29736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5"/>
          <p:cNvSpPr/>
          <p:nvPr/>
        </p:nvSpPr>
        <p:spPr>
          <a:xfrm>
            <a:off x="995760" y="5504760"/>
            <a:ext cx="2764800" cy="344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50" u="none" cap="none" strike="noStrike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Ingestão Automatizada</a:t>
            </a:r>
            <a:endParaRPr b="0" i="0" sz="2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5"/>
          <p:cNvSpPr/>
          <p:nvPr/>
        </p:nvSpPr>
        <p:spPr>
          <a:xfrm>
            <a:off x="995760" y="5982840"/>
            <a:ext cx="3769200" cy="1060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Processamento de arquivos XML NF-e com validação e estruturação inteligente dos dados fiscais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5"/>
          <p:cNvSpPr/>
          <p:nvPr/>
        </p:nvSpPr>
        <p:spPr>
          <a:xfrm>
            <a:off x="5208480" y="4398480"/>
            <a:ext cx="4211640" cy="3220920"/>
          </a:xfrm>
          <a:prstGeom prst="roundRect">
            <a:avLst>
              <a:gd fmla="val 1030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5"/>
          <p:cNvSpPr/>
          <p:nvPr/>
        </p:nvSpPr>
        <p:spPr>
          <a:xfrm>
            <a:off x="5429880" y="4619520"/>
            <a:ext cx="662400" cy="662400"/>
          </a:xfrm>
          <a:prstGeom prst="roundRect">
            <a:avLst>
              <a:gd fmla="val 13774416" name="adj"/>
            </a:avLst>
          </a:prstGeom>
          <a:solidFill>
            <a:srgbClr val="2150FE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01" name="Google Shape;101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12400" y="4802040"/>
            <a:ext cx="297360" cy="29736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/>
          <p:nvPr/>
        </p:nvSpPr>
        <p:spPr>
          <a:xfrm>
            <a:off x="5429880" y="5504760"/>
            <a:ext cx="2764800" cy="344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50" u="none" cap="none" strike="noStrike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Agentes Autônomos</a:t>
            </a:r>
            <a:endParaRPr b="0" i="0" sz="2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5"/>
          <p:cNvSpPr/>
          <p:nvPr/>
        </p:nvSpPr>
        <p:spPr>
          <a:xfrm>
            <a:off x="5429880" y="5982840"/>
            <a:ext cx="3769200" cy="14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15 agentes especializados trabalhando em conjunto para análise profunda e recomendações acionáveis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9642960" y="4398480"/>
            <a:ext cx="4211640" cy="3220920"/>
          </a:xfrm>
          <a:prstGeom prst="roundRect">
            <a:avLst>
              <a:gd fmla="val 1030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9864000" y="4619520"/>
            <a:ext cx="662400" cy="662400"/>
          </a:xfrm>
          <a:prstGeom prst="roundRect">
            <a:avLst>
              <a:gd fmla="val 13774416" name="adj"/>
            </a:avLst>
          </a:prstGeom>
          <a:solidFill>
            <a:srgbClr val="2150FE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06" name="Google Shape;106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46520" y="4802040"/>
            <a:ext cx="297360" cy="29736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/>
          <p:nvPr/>
        </p:nvSpPr>
        <p:spPr>
          <a:xfrm>
            <a:off x="9864000" y="5504760"/>
            <a:ext cx="2764800" cy="344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50" u="none" cap="none" strike="noStrike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Interface Telegram</a:t>
            </a:r>
            <a:endParaRPr b="0" i="0" sz="2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/>
          <p:nvPr/>
        </p:nvSpPr>
        <p:spPr>
          <a:xfrm>
            <a:off x="9864000" y="5982840"/>
            <a:ext cx="3769200" cy="1060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Acesso prático via linguagem natural, permitindo consultas e decisões em campo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/>
          <p:nvPr/>
        </p:nvSpPr>
        <p:spPr>
          <a:xfrm>
            <a:off x="780120" y="613080"/>
            <a:ext cx="5571000" cy="69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350" u="none" cap="none" strike="noStrike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Público Alvo</a:t>
            </a:r>
            <a:endParaRPr b="0" i="0" sz="4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15" name="Google Shape;11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120" y="1755360"/>
            <a:ext cx="4169520" cy="416952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/>
          <p:nvPr/>
        </p:nvSpPr>
        <p:spPr>
          <a:xfrm>
            <a:off x="780120" y="6149160"/>
            <a:ext cx="2784960" cy="346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50" u="none" cap="none" strike="noStrike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Gestores Comerciais</a:t>
            </a:r>
            <a:endParaRPr b="0" i="0" sz="2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6"/>
          <p:cNvSpPr/>
          <p:nvPr/>
        </p:nvSpPr>
        <p:spPr>
          <a:xfrm>
            <a:off x="780120" y="6631200"/>
            <a:ext cx="4169520" cy="1068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5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Decisões rápidas sobre preços e promoções baseadas em dados reais do mercado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18" name="Google Shape;11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29720" y="1755360"/>
            <a:ext cx="4169520" cy="416952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/>
          <p:nvPr/>
        </p:nvSpPr>
        <p:spPr>
          <a:xfrm>
            <a:off x="5229720" y="6149160"/>
            <a:ext cx="2784960" cy="346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50" u="none" cap="none" strike="noStrike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Analistas de Operações</a:t>
            </a:r>
            <a:endParaRPr b="0" i="0" sz="2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6"/>
          <p:cNvSpPr/>
          <p:nvPr/>
        </p:nvSpPr>
        <p:spPr>
          <a:xfrm>
            <a:off x="5229720" y="6631200"/>
            <a:ext cx="4169520" cy="711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5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Análises detalhadas de margem, mix e performance de produtos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21" name="Google Shape;121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79320" y="1755360"/>
            <a:ext cx="4169520" cy="416952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/>
          <p:nvPr/>
        </p:nvSpPr>
        <p:spPr>
          <a:xfrm>
            <a:off x="9679320" y="6149160"/>
            <a:ext cx="2784960" cy="346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50" u="none" cap="none" strike="noStrike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Diretores Estratégicos</a:t>
            </a:r>
            <a:endParaRPr b="0" i="0" sz="2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6"/>
          <p:cNvSpPr/>
          <p:nvPr/>
        </p:nvSpPr>
        <p:spPr>
          <a:xfrm>
            <a:off x="9679320" y="6631200"/>
            <a:ext cx="4169520" cy="711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5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Visão consolidada para decisões de posicionamento e competitividade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630720" y="496080"/>
            <a:ext cx="4627080" cy="561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00" u="none" cap="none" strike="noStrike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Fluxo de Funcionamento</a:t>
            </a:r>
            <a:endParaRPr b="0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7303680" y="1419840"/>
            <a:ext cx="21600" cy="6312240"/>
          </a:xfrm>
          <a:prstGeom prst="roundRect">
            <a:avLst>
              <a:gd fmla="val 118281" name="adj"/>
            </a:avLst>
          </a:prstGeom>
          <a:solidFill>
            <a:srgbClr val="D8D4D4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6594480" y="1611000"/>
            <a:ext cx="539280" cy="21600"/>
          </a:xfrm>
          <a:prstGeom prst="roundRect">
            <a:avLst>
              <a:gd fmla="val 118281" name="adj"/>
            </a:avLst>
          </a:prstGeom>
          <a:solidFill>
            <a:srgbClr val="D8D4D4"/>
          </a:solidFill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7"/>
          <p:cNvSpPr/>
          <p:nvPr/>
        </p:nvSpPr>
        <p:spPr>
          <a:xfrm>
            <a:off x="7112520" y="1419840"/>
            <a:ext cx="403920" cy="403920"/>
          </a:xfrm>
          <a:prstGeom prst="roundRect">
            <a:avLst>
              <a:gd fmla="val 6668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7"/>
          <p:cNvSpPr/>
          <p:nvPr/>
        </p:nvSpPr>
        <p:spPr>
          <a:xfrm>
            <a:off x="7180200" y="1453680"/>
            <a:ext cx="26892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1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7"/>
          <p:cNvSpPr/>
          <p:nvPr/>
        </p:nvSpPr>
        <p:spPr>
          <a:xfrm>
            <a:off x="4160880" y="1481760"/>
            <a:ext cx="2251800" cy="280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50" u="none" cap="none" strike="noStrike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Ingestão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7"/>
          <p:cNvSpPr/>
          <p:nvPr/>
        </p:nvSpPr>
        <p:spPr>
          <a:xfrm>
            <a:off x="630720" y="1871280"/>
            <a:ext cx="5781960" cy="575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07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Carregamento e parsing de arquivos XML NF-e (simulados) </a:t>
            </a:r>
            <a:br>
              <a:rPr b="0" i="0" lang="en-US" sz="1400" u="none" cap="none" strike="noStrike"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4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com dados de clientes e produtos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7495200" y="2692440"/>
            <a:ext cx="539280" cy="21600"/>
          </a:xfrm>
          <a:prstGeom prst="roundRect">
            <a:avLst>
              <a:gd fmla="val 118281" name="adj"/>
            </a:avLst>
          </a:prstGeom>
          <a:solidFill>
            <a:srgbClr val="D8D4D4"/>
          </a:solidFill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7"/>
          <p:cNvSpPr/>
          <p:nvPr/>
        </p:nvSpPr>
        <p:spPr>
          <a:xfrm>
            <a:off x="7112520" y="2500920"/>
            <a:ext cx="403920" cy="403920"/>
          </a:xfrm>
          <a:prstGeom prst="roundRect">
            <a:avLst>
              <a:gd fmla="val 6668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7"/>
          <p:cNvSpPr/>
          <p:nvPr/>
        </p:nvSpPr>
        <p:spPr>
          <a:xfrm>
            <a:off x="7180200" y="2534760"/>
            <a:ext cx="26892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2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7"/>
          <p:cNvSpPr/>
          <p:nvPr/>
        </p:nvSpPr>
        <p:spPr>
          <a:xfrm>
            <a:off x="8216280" y="2562840"/>
            <a:ext cx="2251800" cy="280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50" u="none" cap="none" strike="noStrike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Processamento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7"/>
          <p:cNvSpPr/>
          <p:nvPr/>
        </p:nvSpPr>
        <p:spPr>
          <a:xfrm>
            <a:off x="8216280" y="2952720"/>
            <a:ext cx="5781960" cy="28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Validação e consolidação dos dados em DataFrames estruturados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7"/>
          <p:cNvSpPr/>
          <p:nvPr/>
        </p:nvSpPr>
        <p:spPr>
          <a:xfrm>
            <a:off x="6594480" y="3624480"/>
            <a:ext cx="539280" cy="21600"/>
          </a:xfrm>
          <a:prstGeom prst="roundRect">
            <a:avLst>
              <a:gd fmla="val 118281" name="adj"/>
            </a:avLst>
          </a:prstGeom>
          <a:solidFill>
            <a:srgbClr val="D8D4D4"/>
          </a:solidFill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7"/>
          <p:cNvSpPr/>
          <p:nvPr/>
        </p:nvSpPr>
        <p:spPr>
          <a:xfrm>
            <a:off x="7112520" y="3433320"/>
            <a:ext cx="403920" cy="403920"/>
          </a:xfrm>
          <a:prstGeom prst="roundRect">
            <a:avLst>
              <a:gd fmla="val 6668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7"/>
          <p:cNvSpPr/>
          <p:nvPr/>
        </p:nvSpPr>
        <p:spPr>
          <a:xfrm>
            <a:off x="7180200" y="3467160"/>
            <a:ext cx="26892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3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7"/>
          <p:cNvSpPr/>
          <p:nvPr/>
        </p:nvSpPr>
        <p:spPr>
          <a:xfrm>
            <a:off x="4160880" y="3495240"/>
            <a:ext cx="2251800" cy="280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50" u="none" cap="none" strike="noStrike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Análise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7"/>
          <p:cNvSpPr/>
          <p:nvPr/>
        </p:nvSpPr>
        <p:spPr>
          <a:xfrm>
            <a:off x="630720" y="3884760"/>
            <a:ext cx="5781960" cy="575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07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Agentes especializados analisam diferentes </a:t>
            </a:r>
            <a:br>
              <a:rPr b="0" i="0" lang="en-US" sz="1400" u="none" cap="none" strike="noStrike"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4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aspectos das vendas e mercado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7"/>
          <p:cNvSpPr/>
          <p:nvPr/>
        </p:nvSpPr>
        <p:spPr>
          <a:xfrm>
            <a:off x="7495200" y="4556520"/>
            <a:ext cx="539280" cy="21600"/>
          </a:xfrm>
          <a:prstGeom prst="roundRect">
            <a:avLst>
              <a:gd fmla="val 118281" name="adj"/>
            </a:avLst>
          </a:prstGeom>
          <a:solidFill>
            <a:srgbClr val="D8D4D4"/>
          </a:solidFill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7"/>
          <p:cNvSpPr/>
          <p:nvPr/>
        </p:nvSpPr>
        <p:spPr>
          <a:xfrm>
            <a:off x="7112520" y="4365360"/>
            <a:ext cx="403920" cy="403920"/>
          </a:xfrm>
          <a:prstGeom prst="roundRect">
            <a:avLst>
              <a:gd fmla="val 6668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7"/>
          <p:cNvSpPr/>
          <p:nvPr/>
        </p:nvSpPr>
        <p:spPr>
          <a:xfrm>
            <a:off x="7180200" y="4399200"/>
            <a:ext cx="26892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4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7"/>
          <p:cNvSpPr/>
          <p:nvPr/>
        </p:nvSpPr>
        <p:spPr>
          <a:xfrm>
            <a:off x="8216280" y="4427280"/>
            <a:ext cx="2251800" cy="280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50" u="none" cap="none" strike="noStrike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Recomendações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7"/>
          <p:cNvSpPr/>
          <p:nvPr/>
        </p:nvSpPr>
        <p:spPr>
          <a:xfrm>
            <a:off x="8216280" y="4816800"/>
            <a:ext cx="5781960" cy="575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Consolidação de insights e geração de prioridades </a:t>
            </a:r>
            <a:br>
              <a:rPr b="0" i="0" lang="en-US" sz="1400" u="none" cap="none" strike="noStrike"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4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para ações estratégicas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7"/>
          <p:cNvSpPr/>
          <p:nvPr/>
        </p:nvSpPr>
        <p:spPr>
          <a:xfrm>
            <a:off x="6594480" y="5488920"/>
            <a:ext cx="539280" cy="21600"/>
          </a:xfrm>
          <a:prstGeom prst="roundRect">
            <a:avLst>
              <a:gd fmla="val 118281" name="adj"/>
            </a:avLst>
          </a:prstGeom>
          <a:solidFill>
            <a:srgbClr val="D8D4D4"/>
          </a:solidFill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7"/>
          <p:cNvSpPr/>
          <p:nvPr/>
        </p:nvSpPr>
        <p:spPr>
          <a:xfrm>
            <a:off x="7112520" y="5297400"/>
            <a:ext cx="403920" cy="403920"/>
          </a:xfrm>
          <a:prstGeom prst="roundRect">
            <a:avLst>
              <a:gd fmla="val 6668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7"/>
          <p:cNvSpPr/>
          <p:nvPr/>
        </p:nvSpPr>
        <p:spPr>
          <a:xfrm>
            <a:off x="7180200" y="5331240"/>
            <a:ext cx="26892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5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7"/>
          <p:cNvSpPr/>
          <p:nvPr/>
        </p:nvSpPr>
        <p:spPr>
          <a:xfrm>
            <a:off x="4160880" y="5359320"/>
            <a:ext cx="2251800" cy="280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50" u="none" cap="none" strike="noStrike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Interface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7"/>
          <p:cNvSpPr/>
          <p:nvPr/>
        </p:nvSpPr>
        <p:spPr>
          <a:xfrm>
            <a:off x="630720" y="5749200"/>
            <a:ext cx="5781960" cy="575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07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Usuário interage via Telegram em linguagem natural, </a:t>
            </a:r>
            <a:br>
              <a:rPr b="0" i="0" lang="en-US" sz="1400" u="none" cap="none" strike="noStrike"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4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recebe dashboards e relatórios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7"/>
          <p:cNvSpPr/>
          <p:nvPr/>
        </p:nvSpPr>
        <p:spPr>
          <a:xfrm>
            <a:off x="7495200" y="6420960"/>
            <a:ext cx="539280" cy="21600"/>
          </a:xfrm>
          <a:prstGeom prst="roundRect">
            <a:avLst>
              <a:gd fmla="val 118281" name="adj"/>
            </a:avLst>
          </a:prstGeom>
          <a:solidFill>
            <a:srgbClr val="D8D4D4"/>
          </a:solidFill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7"/>
          <p:cNvSpPr/>
          <p:nvPr/>
        </p:nvSpPr>
        <p:spPr>
          <a:xfrm>
            <a:off x="7112520" y="6229440"/>
            <a:ext cx="403920" cy="403920"/>
          </a:xfrm>
          <a:prstGeom prst="roundRect">
            <a:avLst>
              <a:gd fmla="val 6668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7"/>
          <p:cNvSpPr/>
          <p:nvPr/>
        </p:nvSpPr>
        <p:spPr>
          <a:xfrm>
            <a:off x="7180200" y="6263280"/>
            <a:ext cx="26892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6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7"/>
          <p:cNvSpPr/>
          <p:nvPr/>
        </p:nvSpPr>
        <p:spPr>
          <a:xfrm>
            <a:off x="8216280" y="6291360"/>
            <a:ext cx="2251800" cy="280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50" u="none" cap="none" strike="noStrike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Orquestração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7"/>
          <p:cNvSpPr/>
          <p:nvPr/>
        </p:nvSpPr>
        <p:spPr>
          <a:xfrm>
            <a:off x="8216280" y="6681240"/>
            <a:ext cx="5781960" cy="575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Coordenação de fluxos, manutenção de contexto e controle de execução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/>
          <p:nvPr/>
        </p:nvSpPr>
        <p:spPr>
          <a:xfrm>
            <a:off x="583560" y="459720"/>
            <a:ext cx="4166640" cy="519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50" u="none" cap="none" strike="noStrike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Arquitetura do Sistema</a:t>
            </a:r>
            <a:endParaRPr b="0" i="0" sz="3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8"/>
          <p:cNvSpPr/>
          <p:nvPr/>
        </p:nvSpPr>
        <p:spPr>
          <a:xfrm>
            <a:off x="583560" y="1314000"/>
            <a:ext cx="13462200" cy="26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Estrutura em </a:t>
            </a:r>
            <a:r>
              <a:rPr b="1" i="0" lang="en-US" sz="1300" u="none" cap="none" strike="noStrike">
                <a:solidFill>
                  <a:srgbClr val="2150FE"/>
                </a:solidFill>
                <a:latin typeface="Heebo"/>
                <a:ea typeface="Heebo"/>
                <a:cs typeface="Heebo"/>
                <a:sym typeface="Heebo"/>
              </a:rPr>
              <a:t>6 camadas principais</a:t>
            </a:r>
            <a:r>
              <a:rPr b="0" i="0" lang="en-US" sz="13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 com </a:t>
            </a:r>
            <a:r>
              <a:rPr b="1" i="0" lang="en-US" sz="13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15 agentes autônomos</a:t>
            </a:r>
            <a:r>
              <a:rPr b="0" i="0" lang="en-US" sz="13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 operando de forma coordenada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68" name="Google Shape;16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560" y="1768320"/>
            <a:ext cx="831960" cy="99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8"/>
          <p:cNvSpPr/>
          <p:nvPr/>
        </p:nvSpPr>
        <p:spPr>
          <a:xfrm>
            <a:off x="1583640" y="1935000"/>
            <a:ext cx="2082600" cy="258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Ingestão de Dados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8"/>
          <p:cNvSpPr/>
          <p:nvPr/>
        </p:nvSpPr>
        <p:spPr>
          <a:xfrm>
            <a:off x="1583640" y="2295360"/>
            <a:ext cx="12461760" cy="26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Parser XML e Validador processam notas fiscais eletrônicas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71" name="Google Shape;17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560" y="2768400"/>
            <a:ext cx="831960" cy="99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8"/>
          <p:cNvSpPr/>
          <p:nvPr/>
        </p:nvSpPr>
        <p:spPr>
          <a:xfrm>
            <a:off x="1583640" y="2935080"/>
            <a:ext cx="2082600" cy="258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Processamento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8"/>
          <p:cNvSpPr/>
          <p:nvPr/>
        </p:nvSpPr>
        <p:spPr>
          <a:xfrm>
            <a:off x="1583640" y="3295800"/>
            <a:ext cx="12461760" cy="26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Agregador, Calculador e Enriquecedor consolidam KPIs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74" name="Google Shape;174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3560" y="3768840"/>
            <a:ext cx="831960" cy="99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8"/>
          <p:cNvSpPr/>
          <p:nvPr/>
        </p:nvSpPr>
        <p:spPr>
          <a:xfrm>
            <a:off x="1583640" y="3935520"/>
            <a:ext cx="2082600" cy="258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Análise Inteligente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8"/>
          <p:cNvSpPr/>
          <p:nvPr/>
        </p:nvSpPr>
        <p:spPr>
          <a:xfrm>
            <a:off x="1583640" y="4295880"/>
            <a:ext cx="12461760" cy="26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Agentes especializados em preço, margem, mix e competição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77" name="Google Shape;177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3560" y="4768920"/>
            <a:ext cx="831960" cy="99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8"/>
          <p:cNvSpPr/>
          <p:nvPr/>
        </p:nvSpPr>
        <p:spPr>
          <a:xfrm>
            <a:off x="1583640" y="4935600"/>
            <a:ext cx="2082600" cy="258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Recomendações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8"/>
          <p:cNvSpPr/>
          <p:nvPr/>
        </p:nvSpPr>
        <p:spPr>
          <a:xfrm>
            <a:off x="1583640" y="5295960"/>
            <a:ext cx="12461760" cy="26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Geração de ações priorizadas e acionáveis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80" name="Google Shape;180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3560" y="5769360"/>
            <a:ext cx="831960" cy="99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8"/>
          <p:cNvSpPr/>
          <p:nvPr/>
        </p:nvSpPr>
        <p:spPr>
          <a:xfrm>
            <a:off x="1583640" y="5936040"/>
            <a:ext cx="2082600" cy="258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Interface e Visualização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8"/>
          <p:cNvSpPr/>
          <p:nvPr/>
        </p:nvSpPr>
        <p:spPr>
          <a:xfrm>
            <a:off x="1583640" y="6296400"/>
            <a:ext cx="12461760" cy="26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Dashboards, relatórios e chat conversacional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83" name="Google Shape;183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3560" y="6769440"/>
            <a:ext cx="831960" cy="99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8"/>
          <p:cNvSpPr/>
          <p:nvPr/>
        </p:nvSpPr>
        <p:spPr>
          <a:xfrm>
            <a:off x="1583640" y="6936120"/>
            <a:ext cx="2082600" cy="258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Orquestração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8"/>
          <p:cNvSpPr/>
          <p:nvPr/>
        </p:nvSpPr>
        <p:spPr>
          <a:xfrm>
            <a:off x="1583640" y="7296480"/>
            <a:ext cx="12461760" cy="26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Coordenação dos agentes e gerenciamento de contexto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920000" y="1440000"/>
            <a:ext cx="6299280" cy="6299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/>
          <p:nvPr/>
        </p:nvSpPr>
        <p:spPr>
          <a:xfrm>
            <a:off x="788040" y="619200"/>
            <a:ext cx="5627520" cy="702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KPIs Estratégicos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9"/>
          <p:cNvSpPr/>
          <p:nvPr/>
        </p:nvSpPr>
        <p:spPr>
          <a:xfrm>
            <a:off x="788040" y="1885680"/>
            <a:ext cx="416232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850" u="none" cap="none" strike="noStrike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60</a:t>
            </a:r>
            <a:endParaRPr b="0" i="0" sz="5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9"/>
          <p:cNvSpPr/>
          <p:nvPr/>
        </p:nvSpPr>
        <p:spPr>
          <a:xfrm>
            <a:off x="1462680" y="2909880"/>
            <a:ext cx="2813040" cy="350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XML NF-e (Simulados)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9"/>
          <p:cNvSpPr/>
          <p:nvPr/>
        </p:nvSpPr>
        <p:spPr>
          <a:xfrm>
            <a:off x="788040" y="3396600"/>
            <a:ext cx="4162320" cy="718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5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Dados reais de clientes e produtos para validação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9"/>
          <p:cNvSpPr/>
          <p:nvPr/>
        </p:nvSpPr>
        <p:spPr>
          <a:xfrm>
            <a:off x="5233320" y="1885680"/>
            <a:ext cx="416268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850" u="none" cap="none" strike="noStrike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15</a:t>
            </a:r>
            <a:endParaRPr b="0" i="0" sz="5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9"/>
          <p:cNvSpPr/>
          <p:nvPr/>
        </p:nvSpPr>
        <p:spPr>
          <a:xfrm>
            <a:off x="5907960" y="2909880"/>
            <a:ext cx="2813040" cy="350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Agentes Autônomos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9"/>
          <p:cNvSpPr/>
          <p:nvPr/>
        </p:nvSpPr>
        <p:spPr>
          <a:xfrm>
            <a:off x="5233320" y="3396600"/>
            <a:ext cx="4162680" cy="35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5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Especializados em diferentes análises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9"/>
          <p:cNvSpPr/>
          <p:nvPr/>
        </p:nvSpPr>
        <p:spPr>
          <a:xfrm>
            <a:off x="9678600" y="1885680"/>
            <a:ext cx="416232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850" u="none" cap="none" strike="noStrike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6</a:t>
            </a:r>
            <a:endParaRPr b="0" i="0" sz="5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9"/>
          <p:cNvSpPr/>
          <p:nvPr/>
        </p:nvSpPr>
        <p:spPr>
          <a:xfrm>
            <a:off x="9296307" y="2909801"/>
            <a:ext cx="49269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Camadas de Processamento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9"/>
          <p:cNvSpPr/>
          <p:nvPr/>
        </p:nvSpPr>
        <p:spPr>
          <a:xfrm>
            <a:off x="9678600" y="3396600"/>
            <a:ext cx="4162320" cy="35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5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Da ingestão à visualização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9"/>
          <p:cNvSpPr/>
          <p:nvPr/>
        </p:nvSpPr>
        <p:spPr>
          <a:xfrm>
            <a:off x="788040" y="4370400"/>
            <a:ext cx="13052880" cy="3241080"/>
          </a:xfrm>
          <a:prstGeom prst="roundRect">
            <a:avLst>
              <a:gd fmla="val 1042" name="adj"/>
            </a:avLst>
          </a:prstGeom>
          <a:noFill/>
          <a:ln cap="flat" cmpd="sng" w="9525">
            <a:solidFill>
              <a:srgbClr val="000000">
                <a:alpha val="784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9"/>
          <p:cNvSpPr/>
          <p:nvPr/>
        </p:nvSpPr>
        <p:spPr>
          <a:xfrm>
            <a:off x="795600" y="4377960"/>
            <a:ext cx="13037760" cy="644040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9"/>
          <p:cNvSpPr/>
          <p:nvPr/>
        </p:nvSpPr>
        <p:spPr>
          <a:xfrm>
            <a:off x="1020960" y="4520520"/>
            <a:ext cx="4760280" cy="35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5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Ticket Médio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9"/>
          <p:cNvSpPr/>
          <p:nvPr/>
        </p:nvSpPr>
        <p:spPr>
          <a:xfrm>
            <a:off x="6240240" y="4520520"/>
            <a:ext cx="7367760" cy="35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5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Valor médio das vendas por nota fiscal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9"/>
          <p:cNvSpPr/>
          <p:nvPr/>
        </p:nvSpPr>
        <p:spPr>
          <a:xfrm>
            <a:off x="795600" y="5023440"/>
            <a:ext cx="13037760" cy="64404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9"/>
          <p:cNvSpPr/>
          <p:nvPr/>
        </p:nvSpPr>
        <p:spPr>
          <a:xfrm>
            <a:off x="1020960" y="5166000"/>
            <a:ext cx="4760280" cy="35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5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Faturamento Total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9"/>
          <p:cNvSpPr/>
          <p:nvPr/>
        </p:nvSpPr>
        <p:spPr>
          <a:xfrm>
            <a:off x="6240240" y="5166000"/>
            <a:ext cx="7367760" cy="35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5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Soma do valor total das notas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9"/>
          <p:cNvSpPr/>
          <p:nvPr/>
        </p:nvSpPr>
        <p:spPr>
          <a:xfrm>
            <a:off x="795600" y="5668920"/>
            <a:ext cx="13037760" cy="644040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9"/>
          <p:cNvSpPr/>
          <p:nvPr/>
        </p:nvSpPr>
        <p:spPr>
          <a:xfrm>
            <a:off x="1020960" y="5811480"/>
            <a:ext cx="4760280" cy="35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5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Margem Percentual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9"/>
          <p:cNvSpPr/>
          <p:nvPr/>
        </p:nvSpPr>
        <p:spPr>
          <a:xfrm>
            <a:off x="6240240" y="5811480"/>
            <a:ext cx="7367760" cy="35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5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Margem bruta percentual estimada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9"/>
          <p:cNvSpPr/>
          <p:nvPr/>
        </p:nvSpPr>
        <p:spPr>
          <a:xfrm>
            <a:off x="795600" y="6314400"/>
            <a:ext cx="13037760" cy="64404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9"/>
          <p:cNvSpPr/>
          <p:nvPr/>
        </p:nvSpPr>
        <p:spPr>
          <a:xfrm>
            <a:off x="1020960" y="6456960"/>
            <a:ext cx="4760280" cy="35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5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Análise ABC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9"/>
          <p:cNvSpPr/>
          <p:nvPr/>
        </p:nvSpPr>
        <p:spPr>
          <a:xfrm>
            <a:off x="6240240" y="6456960"/>
            <a:ext cx="7367760" cy="35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5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Classificação dos produtos conforme faturamento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9"/>
          <p:cNvSpPr/>
          <p:nvPr/>
        </p:nvSpPr>
        <p:spPr>
          <a:xfrm>
            <a:off x="795600" y="6959520"/>
            <a:ext cx="13037760" cy="644040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9"/>
          <p:cNvSpPr/>
          <p:nvPr/>
        </p:nvSpPr>
        <p:spPr>
          <a:xfrm>
            <a:off x="1020960" y="7102440"/>
            <a:ext cx="4760280" cy="35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5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Elasticidade Preço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9"/>
          <p:cNvSpPr/>
          <p:nvPr/>
        </p:nvSpPr>
        <p:spPr>
          <a:xfrm>
            <a:off x="6240240" y="7102440"/>
            <a:ext cx="7367760" cy="35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5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Sensibilidade do volume à variação de preço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0"/>
          <p:cNvSpPr/>
          <p:nvPr/>
        </p:nvSpPr>
        <p:spPr>
          <a:xfrm>
            <a:off x="399735" y="2854975"/>
            <a:ext cx="6405600" cy="2519700"/>
          </a:xfrm>
          <a:prstGeom prst="roundRect">
            <a:avLst>
              <a:gd fmla="val 1674" name="adj"/>
            </a:avLst>
          </a:prstGeom>
          <a:solidFill>
            <a:srgbClr val="AFCBF8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0"/>
          <p:cNvSpPr/>
          <p:nvPr/>
        </p:nvSpPr>
        <p:spPr>
          <a:xfrm>
            <a:off x="330879" y="571666"/>
            <a:ext cx="54009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Visualizações e Análises</a:t>
            </a:r>
            <a:endParaRPr b="0" i="0" sz="4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0"/>
          <p:cNvSpPr/>
          <p:nvPr/>
        </p:nvSpPr>
        <p:spPr>
          <a:xfrm>
            <a:off x="399725" y="1752732"/>
            <a:ext cx="52632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00" u="none" cap="none" strike="noStrike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Dashboards Interativos</a:t>
            </a:r>
            <a:endParaRPr b="0" i="0" sz="3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0"/>
          <p:cNvSpPr/>
          <p:nvPr/>
        </p:nvSpPr>
        <p:spPr>
          <a:xfrm>
            <a:off x="194895" y="3214975"/>
            <a:ext cx="66102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3080" lvl="0" marL="343080" marR="0" rtl="0" algn="l">
              <a:lnSpc>
                <a:spcPct val="84136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200"/>
              <a:buFont typeface="Noto Sans Symbols"/>
              <a:buChar char="∙"/>
            </a:pPr>
            <a:r>
              <a:rPr b="0" i="0" lang="en-US" sz="22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Distribuição de valores de vendas em histogramas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0"/>
          <p:cNvSpPr/>
          <p:nvPr/>
        </p:nvSpPr>
        <p:spPr>
          <a:xfrm>
            <a:off x="145575" y="3767215"/>
            <a:ext cx="62997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3080" lvl="0" marL="343080" marR="0" rtl="0" algn="l">
              <a:lnSpc>
                <a:spcPct val="84136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200"/>
              <a:buFont typeface="Noto Sans Symbols"/>
              <a:buChar char="∙"/>
            </a:pPr>
            <a:r>
              <a:rPr b="0" i="0" lang="en-US" sz="22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Top 10 produtos por faturamento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0"/>
          <p:cNvSpPr/>
          <p:nvPr/>
        </p:nvSpPr>
        <p:spPr>
          <a:xfrm>
            <a:off x="145575" y="4294975"/>
            <a:ext cx="66102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3080" lvl="0" marL="343080" marR="0" rtl="0" algn="l">
              <a:lnSpc>
                <a:spcPct val="84136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200"/>
              <a:buFont typeface="Noto Sans Symbols"/>
              <a:buChar char="∙"/>
            </a:pPr>
            <a:r>
              <a:rPr b="0" i="0" lang="en-US" sz="22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Evolução temporal do faturamento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0"/>
          <p:cNvSpPr/>
          <p:nvPr/>
        </p:nvSpPr>
        <p:spPr>
          <a:xfrm>
            <a:off x="145575" y="4834975"/>
            <a:ext cx="62997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3080" lvl="0" marL="343080" marR="0" rtl="0" algn="l">
              <a:lnSpc>
                <a:spcPct val="84136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200"/>
              <a:buFont typeface="Noto Sans Symbols"/>
              <a:buChar char="∙"/>
            </a:pPr>
            <a:r>
              <a:rPr b="0" i="0" lang="en-US" sz="22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Análise percentual de mix de produtos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30" name="Google Shape;23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3925" y="0"/>
            <a:ext cx="7596476" cy="8229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" name="Google Shape;231;p20"/>
          <p:cNvGrpSpPr/>
          <p:nvPr/>
        </p:nvGrpSpPr>
        <p:grpSpPr>
          <a:xfrm>
            <a:off x="399725" y="6565576"/>
            <a:ext cx="13585250" cy="1260300"/>
            <a:chOff x="399725" y="6565576"/>
            <a:chExt cx="13585250" cy="1260300"/>
          </a:xfrm>
        </p:grpSpPr>
        <p:sp>
          <p:nvSpPr>
            <p:cNvPr id="232" name="Google Shape;232;p20"/>
            <p:cNvSpPr/>
            <p:nvPr/>
          </p:nvSpPr>
          <p:spPr>
            <a:xfrm>
              <a:off x="399725" y="6565576"/>
              <a:ext cx="4428300" cy="1260300"/>
            </a:xfrm>
            <a:prstGeom prst="roundRect">
              <a:avLst>
                <a:gd fmla="val 2515" name="adj"/>
              </a:avLst>
            </a:prstGeom>
            <a:solidFill>
              <a:srgbClr val="FFFFFF"/>
            </a:solidFill>
            <a:ln cap="flat" cmpd="sng" w="15225">
              <a:solidFill>
                <a:srgbClr val="D8D4D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0"/>
            <p:cNvSpPr/>
            <p:nvPr/>
          </p:nvSpPr>
          <p:spPr>
            <a:xfrm>
              <a:off x="563875" y="6729739"/>
              <a:ext cx="3779400" cy="32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13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950" u="none" cap="none" strike="noStrike">
                  <a:solidFill>
                    <a:srgbClr val="4C4C4D"/>
                  </a:solidFill>
                  <a:latin typeface="Crimson Pro SemiBold"/>
                  <a:ea typeface="Crimson Pro SemiBold"/>
                  <a:cs typeface="Crimson Pro SemiBold"/>
                  <a:sym typeface="Crimson Pro SemiBold"/>
                </a:rPr>
                <a:t>Gráficos de Barras</a:t>
              </a:r>
              <a:endParaRPr b="0" i="0" sz="19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0"/>
            <p:cNvSpPr/>
            <p:nvPr/>
          </p:nvSpPr>
          <p:spPr>
            <a:xfrm>
              <a:off x="563875" y="7051933"/>
              <a:ext cx="4100100" cy="23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095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50" u="none" cap="none" strike="noStrike">
                  <a:solidFill>
                    <a:srgbClr val="4C4C4D"/>
                  </a:solidFill>
                  <a:latin typeface="Heebo"/>
                  <a:ea typeface="Heebo"/>
                  <a:cs typeface="Heebo"/>
                  <a:sym typeface="Heebo"/>
                </a:rPr>
                <a:t>Comparação visual dos produtos mais vendidos e rentáveis</a:t>
              </a:r>
              <a:endParaRPr b="0" i="0" sz="16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>
              <a:off x="4978200" y="6565576"/>
              <a:ext cx="4428300" cy="1260300"/>
            </a:xfrm>
            <a:prstGeom prst="roundRect">
              <a:avLst>
                <a:gd fmla="val 2515" name="adj"/>
              </a:avLst>
            </a:prstGeom>
            <a:solidFill>
              <a:srgbClr val="FFFFFF"/>
            </a:solidFill>
            <a:ln cap="flat" cmpd="sng" w="15225">
              <a:solidFill>
                <a:srgbClr val="D8D4D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0"/>
            <p:cNvSpPr/>
            <p:nvPr/>
          </p:nvSpPr>
          <p:spPr>
            <a:xfrm>
              <a:off x="5142734" y="6729719"/>
              <a:ext cx="3611100" cy="39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13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50" u="none" cap="none" strike="noStrike">
                  <a:solidFill>
                    <a:srgbClr val="4C4C4D"/>
                  </a:solidFill>
                  <a:latin typeface="Crimson Pro SemiBold"/>
                  <a:ea typeface="Crimson Pro SemiBold"/>
                  <a:cs typeface="Crimson Pro SemiBold"/>
                  <a:sym typeface="Crimson Pro SemiBold"/>
                </a:rPr>
                <a:t>Gráficos de Linhas</a:t>
              </a:r>
              <a:endParaRPr b="0" i="0" sz="1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0"/>
            <p:cNvSpPr/>
            <p:nvPr/>
          </p:nvSpPr>
          <p:spPr>
            <a:xfrm>
              <a:off x="5142715" y="7051933"/>
              <a:ext cx="4100100" cy="23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095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550" u="none" cap="none" strike="noStrike">
                  <a:solidFill>
                    <a:srgbClr val="4C4C4D"/>
                  </a:solidFill>
                  <a:latin typeface="Heebo"/>
                  <a:ea typeface="Heebo"/>
                  <a:cs typeface="Heebo"/>
                  <a:sym typeface="Heebo"/>
                </a:rPr>
                <a:t>Tendências temporais de faturamento e performance</a:t>
              </a:r>
              <a:endParaRPr b="0" i="0" sz="15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0"/>
            <p:cNvSpPr/>
            <p:nvPr/>
          </p:nvSpPr>
          <p:spPr>
            <a:xfrm>
              <a:off x="9556675" y="6565576"/>
              <a:ext cx="4428300" cy="1260300"/>
            </a:xfrm>
            <a:prstGeom prst="roundRect">
              <a:avLst>
                <a:gd fmla="val 2515" name="adj"/>
              </a:avLst>
            </a:prstGeom>
            <a:solidFill>
              <a:srgbClr val="FFFFFF"/>
            </a:solidFill>
            <a:ln cap="flat" cmpd="sng" w="15225">
              <a:solidFill>
                <a:srgbClr val="D8D4D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>
              <a:off x="9720845" y="6729733"/>
              <a:ext cx="1861800" cy="23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13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950" u="none" cap="none" strike="noStrike">
                  <a:solidFill>
                    <a:srgbClr val="4C4C4D"/>
                  </a:solidFill>
                  <a:latin typeface="Crimson Pro SemiBold"/>
                  <a:ea typeface="Crimson Pro SemiBold"/>
                  <a:cs typeface="Crimson Pro SemiBold"/>
                  <a:sym typeface="Crimson Pro SemiBold"/>
                </a:rPr>
                <a:t>Gráficos de Pizza</a:t>
              </a:r>
              <a:endParaRPr b="0" i="0" sz="19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0"/>
            <p:cNvSpPr/>
            <p:nvPr/>
          </p:nvSpPr>
          <p:spPr>
            <a:xfrm>
              <a:off x="9720845" y="7051933"/>
              <a:ext cx="4100100" cy="23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095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50" u="none" cap="none" strike="noStrike">
                  <a:solidFill>
                    <a:srgbClr val="4C4C4D"/>
                  </a:solidFill>
                  <a:latin typeface="Heebo"/>
                  <a:ea typeface="Heebo"/>
                  <a:cs typeface="Heebo"/>
                  <a:sym typeface="Heebo"/>
                </a:rPr>
                <a:t>Composição percentual do mix de produtos</a:t>
              </a:r>
              <a:endParaRPr b="0" i="0" sz="16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46" name="Google Shape;24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4960" cy="822816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1"/>
          <p:cNvSpPr/>
          <p:nvPr/>
        </p:nvSpPr>
        <p:spPr>
          <a:xfrm>
            <a:off x="793800" y="1135073"/>
            <a:ext cx="75549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50" u="none" cap="none" strike="noStrike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Benefícios da Plataforma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1"/>
          <p:cNvSpPr/>
          <p:nvPr/>
        </p:nvSpPr>
        <p:spPr>
          <a:xfrm>
            <a:off x="793800" y="2122200"/>
            <a:ext cx="3663360" cy="2031480"/>
          </a:xfrm>
          <a:prstGeom prst="roundRect">
            <a:avLst>
              <a:gd fmla="val 1674" name="adj"/>
            </a:avLst>
          </a:prstGeom>
          <a:solidFill>
            <a:srgbClr val="AFCBF8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1"/>
          <p:cNvSpPr/>
          <p:nvPr/>
        </p:nvSpPr>
        <p:spPr>
          <a:xfrm>
            <a:off x="1020600" y="2160000"/>
            <a:ext cx="24936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Decisões </a:t>
            </a:r>
            <a:br>
              <a:rPr b="0" i="0" lang="en-US" sz="2200" u="none" cap="none" strike="noStrike"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2200" u="none" cap="none" strike="noStrike">
                <a:solidFill>
                  <a:srgbClr val="000000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Fundamentadas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1"/>
          <p:cNvSpPr/>
          <p:nvPr/>
        </p:nvSpPr>
        <p:spPr>
          <a:xfrm>
            <a:off x="1020600" y="2901240"/>
            <a:ext cx="3209760" cy="10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Heebo"/>
                <a:ea typeface="Heebo"/>
                <a:cs typeface="Heebo"/>
                <a:sym typeface="Heebo"/>
              </a:rPr>
              <a:t>Elimina suposições com análises baseadas em dados fiscais reais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1"/>
          <p:cNvSpPr/>
          <p:nvPr/>
        </p:nvSpPr>
        <p:spPr>
          <a:xfrm>
            <a:off x="4685400" y="2184120"/>
            <a:ext cx="3663360" cy="2031480"/>
          </a:xfrm>
          <a:prstGeom prst="roundRect">
            <a:avLst>
              <a:gd fmla="val 1674" name="adj"/>
            </a:avLst>
          </a:prstGeom>
          <a:solidFill>
            <a:srgbClr val="04318F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1"/>
          <p:cNvSpPr/>
          <p:nvPr/>
        </p:nvSpPr>
        <p:spPr>
          <a:xfrm>
            <a:off x="4912200" y="2410920"/>
            <a:ext cx="283392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Agilidade Estratégica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1"/>
          <p:cNvSpPr/>
          <p:nvPr/>
        </p:nvSpPr>
        <p:spPr>
          <a:xfrm>
            <a:off x="4912200" y="2901240"/>
            <a:ext cx="3209760" cy="10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Respostas em tempo real via Telegram para decisões em campo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1"/>
          <p:cNvSpPr/>
          <p:nvPr/>
        </p:nvSpPr>
        <p:spPr>
          <a:xfrm>
            <a:off x="793800" y="4443480"/>
            <a:ext cx="7554960" cy="1305360"/>
          </a:xfrm>
          <a:prstGeom prst="roundRect">
            <a:avLst>
              <a:gd fmla="val 2603" name="adj"/>
            </a:avLst>
          </a:prstGeom>
          <a:solidFill>
            <a:srgbClr val="AFCBF8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1"/>
          <p:cNvSpPr/>
          <p:nvPr/>
        </p:nvSpPr>
        <p:spPr>
          <a:xfrm>
            <a:off x="1020600" y="4670640"/>
            <a:ext cx="283392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Redução de Riscos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1"/>
          <p:cNvSpPr/>
          <p:nvPr/>
        </p:nvSpPr>
        <p:spPr>
          <a:xfrm>
            <a:off x="1020600" y="5160960"/>
            <a:ext cx="7101360" cy="361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Heebo"/>
                <a:ea typeface="Heebo"/>
                <a:cs typeface="Heebo"/>
                <a:sym typeface="Heebo"/>
              </a:rPr>
              <a:t>Validação com XML simulados antes da implementação real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1"/>
          <p:cNvSpPr/>
          <p:nvPr/>
        </p:nvSpPr>
        <p:spPr>
          <a:xfrm>
            <a:off x="793800" y="6005880"/>
            <a:ext cx="7554960" cy="10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5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A plataforma traz </a:t>
            </a:r>
            <a:r>
              <a:rPr b="1" i="0" lang="en-US" sz="1750" u="none" cap="none" strike="noStrike">
                <a:solidFill>
                  <a:srgbClr val="2150FE"/>
                </a:solidFill>
                <a:latin typeface="Heebo"/>
                <a:ea typeface="Heebo"/>
                <a:cs typeface="Heebo"/>
                <a:sym typeface="Heebo"/>
              </a:rPr>
              <a:t>inovação, escalabilidade e acessibilidade</a:t>
            </a:r>
            <a:r>
              <a:rPr b="0" i="0" lang="en-US" sz="175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 para usuários de diferentes perfis, transformando inteligência competitiva em vantagem real no mercado.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